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66IjjMN5TAJp+hAbZRfVF2e0E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8" Type="http://customschemas.google.com/relationships/presentationmetadata" Target="metadata"/><Relationship Id="rId27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f2162649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74" name="Google Shape;274;g2df21626496_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f7369d537_18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84" name="Google Shape;284;g2df7369d537_18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Bab</a:t>
            </a:r>
            <a:endParaRPr/>
          </a:p>
        </p:txBody>
      </p:sp>
      <p:sp>
        <p:nvSpPr>
          <p:cNvPr id="294" name="Google Shape;29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Bab</a:t>
            </a:r>
            <a:endParaRPr/>
          </a:p>
        </p:txBody>
      </p:sp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f2162649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df21626496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</a:t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</a:t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Patrick</a:t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f7369d537_9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Patrick</a:t>
            </a:r>
            <a:endParaRPr/>
          </a:p>
        </p:txBody>
      </p:sp>
      <p:sp>
        <p:nvSpPr>
          <p:cNvPr id="142" name="Google Shape;142;g2df7369d537_9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</a:t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f7369d537_9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</a:t>
            </a:r>
            <a:endParaRPr/>
          </a:p>
        </p:txBody>
      </p:sp>
      <p:sp>
        <p:nvSpPr>
          <p:cNvPr id="171" name="Google Shape;171;g2df7369d537_9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f21626496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</a:t>
            </a:r>
            <a:endParaRPr/>
          </a:p>
        </p:txBody>
      </p:sp>
      <p:sp>
        <p:nvSpPr>
          <p:cNvPr id="210" name="Google Shape;210;g2df21626496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f2162649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64" name="Google Shape;264;g2df21626496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hyperlink" Target="https://github.com/Stephensingletary/Image-Classification-For-Cross-Analysis-of-Chest-X-Ra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www.fortunebusinessinsights.com/industry-reports/medical-imaging-equipment-market-10038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nihcc.app.box.com/v/ChestXray-NIHCC/folder/36938765345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-1" r="11051" t="0"/>
          <a:stretch/>
        </p:blipFill>
        <p:spPr>
          <a:xfrm>
            <a:off x="-1" y="0"/>
            <a:ext cx="91574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 rot="-5400000">
            <a:off x="1148324" y="-1133744"/>
            <a:ext cx="6882900" cy="9175500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title"/>
          </p:nvPr>
        </p:nvSpPr>
        <p:spPr>
          <a:xfrm>
            <a:off x="4215175" y="1200475"/>
            <a:ext cx="49725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Image Classification For Cross Analysis of Chest X-Rays</a:t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 Rounded"/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898" y="-2886303"/>
            <a:ext cx="5336473" cy="40867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4215168" y="3164574"/>
            <a:ext cx="6169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Presented by:</a:t>
            </a:r>
            <a:endParaRPr b="1" sz="17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Nathan, Stephen, Aleks, Pat, Bab</a:t>
            </a:r>
            <a:endParaRPr b="1" sz="17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/>
          </a:p>
        </p:txBody>
      </p:sp>
      <p:sp>
        <p:nvSpPr>
          <p:cNvPr id="94" name="Google Shape;94;p1"/>
          <p:cNvSpPr txBox="1"/>
          <p:nvPr>
            <p:ph type="title"/>
          </p:nvPr>
        </p:nvSpPr>
        <p:spPr>
          <a:xfrm>
            <a:off x="4312100" y="4980475"/>
            <a:ext cx="49725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Arial Rounded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53846"/>
              <a:buFont typeface="Arial Rounded"/>
              <a:buNone/>
            </a:pPr>
            <a:r>
              <a:rPr b="1" lang="en-US" sz="13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Reference:</a:t>
            </a:r>
            <a:endParaRPr b="1" sz="13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53846"/>
              <a:buFont typeface="Arial Rounded"/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81818"/>
              <a:buFont typeface="Arial Rounded"/>
              <a:buNone/>
            </a:pPr>
            <a:r>
              <a:rPr lang="en-US" sz="1100">
                <a:solidFill>
                  <a:srgbClr val="FFFFFF"/>
                </a:solidFill>
                <a:uFill>
                  <a:noFill/>
                </a:uFill>
                <a:latin typeface="Arial Rounded"/>
                <a:ea typeface="Arial Rounded"/>
                <a:cs typeface="Arial Rounded"/>
                <a:sym typeface="Arial Round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https://github.com/Stephensingletary/Image-Classification-For-Cross-Analysis-of-Chest-X-Ray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df21626496_0_33"/>
          <p:cNvPicPr preferRelativeResize="0"/>
          <p:nvPr/>
        </p:nvPicPr>
        <p:blipFill rotWithShape="1">
          <a:blip r:embed="rId3">
            <a:alphaModFix/>
          </a:blip>
          <a:srcRect b="0" l="0" r="11047" t="0"/>
          <a:stretch/>
        </p:blipFill>
        <p:spPr>
          <a:xfrm>
            <a:off x="-1" y="0"/>
            <a:ext cx="91574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df21626496_0_33"/>
          <p:cNvSpPr/>
          <p:nvPr/>
        </p:nvSpPr>
        <p:spPr>
          <a:xfrm rot="-5400000">
            <a:off x="1148324" y="-1133744"/>
            <a:ext cx="6882900" cy="9175500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df21626496_0_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g2df21626496_0_33"/>
          <p:cNvSpPr txBox="1"/>
          <p:nvPr>
            <p:ph type="title"/>
          </p:nvPr>
        </p:nvSpPr>
        <p:spPr>
          <a:xfrm>
            <a:off x="699734" y="527780"/>
            <a:ext cx="9199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3325">
            <a:spAutoFit/>
          </a:bodyPr>
          <a:lstStyle/>
          <a:p>
            <a:pPr indent="0" lvl="0" marL="12700" marR="508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</a:rPr>
              <a:t>Demo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80" name="Google Shape;280;g2df21626496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975" y="0"/>
            <a:ext cx="4148050" cy="6857998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81" name="Google Shape;281;g2df21626496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df7369d537_18_26"/>
          <p:cNvPicPr preferRelativeResize="0"/>
          <p:nvPr/>
        </p:nvPicPr>
        <p:blipFill rotWithShape="1">
          <a:blip r:embed="rId3">
            <a:alphaModFix/>
          </a:blip>
          <a:srcRect b="279" l="15866" r="9467" t="-280"/>
          <a:stretch/>
        </p:blipFill>
        <p:spPr>
          <a:xfrm>
            <a:off x="-19050" y="-45076"/>
            <a:ext cx="9163049" cy="6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df7369d537_18_26"/>
          <p:cNvSpPr/>
          <p:nvPr/>
        </p:nvSpPr>
        <p:spPr>
          <a:xfrm>
            <a:off x="-19050" y="-10031"/>
            <a:ext cx="9163200" cy="6858000"/>
          </a:xfrm>
          <a:prstGeom prst="rect">
            <a:avLst/>
          </a:prstGeom>
          <a:gradFill>
            <a:gsLst>
              <a:gs pos="0">
                <a:srgbClr val="8FC33E"/>
              </a:gs>
              <a:gs pos="54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Time Constraints</a:t>
            </a:r>
            <a:endParaRPr sz="18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Large Dataset </a:t>
            </a:r>
            <a:endParaRPr sz="18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Iterative Training Times</a:t>
            </a:r>
            <a:endParaRPr sz="18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Imbalanced Data</a:t>
            </a:r>
            <a:endParaRPr sz="18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Specific Diagnosis vs Presence of Pathology</a:t>
            </a:r>
            <a:endParaRPr sz="1800">
              <a:solidFill>
                <a:schemeClr val="lt1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Limited Utility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8" name="Google Shape;288;g2df7369d537_18_26"/>
          <p:cNvSpPr txBox="1"/>
          <p:nvPr>
            <p:ph type="title"/>
          </p:nvPr>
        </p:nvSpPr>
        <p:spPr>
          <a:xfrm>
            <a:off x="371090" y="811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Challenges and Limitations</a:t>
            </a:r>
            <a:endParaRPr/>
          </a:p>
        </p:txBody>
      </p:sp>
      <p:pic>
        <p:nvPicPr>
          <p:cNvPr id="289" name="Google Shape;289;g2df7369d537_18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df7369d537_18_26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-19050" y="-138903"/>
            <a:ext cx="780281" cy="76115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df7369d537_18_26"/>
          <p:cNvSpPr txBox="1"/>
          <p:nvPr/>
        </p:nvSpPr>
        <p:spPr>
          <a:xfrm>
            <a:off x="568057" y="1125187"/>
            <a:ext cx="80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6" y="-24713"/>
            <a:ext cx="1029522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207" y="207034"/>
            <a:ext cx="8164793" cy="665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9"/>
          <p:cNvSpPr/>
          <p:nvPr/>
        </p:nvSpPr>
        <p:spPr>
          <a:xfrm rot="5400000">
            <a:off x="1144642" y="-1144642"/>
            <a:ext cx="6858001" cy="9147285"/>
          </a:xfrm>
          <a:prstGeom prst="rect">
            <a:avLst/>
          </a:prstGeom>
          <a:gradFill>
            <a:gsLst>
              <a:gs pos="0">
                <a:schemeClr val="dk1"/>
              </a:gs>
              <a:gs pos="18000">
                <a:schemeClr val="dk1"/>
              </a:gs>
              <a:gs pos="26330">
                <a:srgbClr val="000000"/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923" y="207032"/>
            <a:ext cx="8168078" cy="665097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1290916" y="726141"/>
            <a:ext cx="558401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Size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/>
          </a:p>
        </p:txBody>
      </p:sp>
      <p:sp>
        <p:nvSpPr>
          <p:cNvPr id="301" name="Google Shape;301;p9"/>
          <p:cNvSpPr txBox="1"/>
          <p:nvPr/>
        </p:nvSpPr>
        <p:spPr>
          <a:xfrm>
            <a:off x="4897036" y="2344028"/>
            <a:ext cx="2030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2024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$ 42 bil.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9"/>
          <p:cNvSpPr txBox="1"/>
          <p:nvPr/>
        </p:nvSpPr>
        <p:spPr>
          <a:xfrm>
            <a:off x="1456231" y="2397594"/>
            <a:ext cx="2030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2032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$ 70 bil.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7695891" y="2152286"/>
            <a:ext cx="144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-US" sz="2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66% </a:t>
            </a:r>
            <a:endParaRPr sz="2300"/>
          </a:p>
        </p:txBody>
      </p:sp>
      <p:sp>
        <p:nvSpPr>
          <p:cNvPr id="305" name="Google Shape;305;p9"/>
          <p:cNvSpPr txBox="1"/>
          <p:nvPr/>
        </p:nvSpPr>
        <p:spPr>
          <a:xfrm>
            <a:off x="7840947" y="3796682"/>
            <a:ext cx="14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Market Size Growth</a:t>
            </a:r>
            <a:endParaRPr/>
          </a:p>
        </p:txBody>
      </p:sp>
      <p:sp>
        <p:nvSpPr>
          <p:cNvPr id="306" name="Google Shape;306;p9"/>
          <p:cNvSpPr txBox="1"/>
          <p:nvPr/>
        </p:nvSpPr>
        <p:spPr>
          <a:xfrm>
            <a:off x="214325" y="6248900"/>
            <a:ext cx="74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https://www.fortunebusinessinsights.com/industry-reports/medical-imaging-equipment-market-100382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0"/>
          <p:cNvPicPr preferRelativeResize="0"/>
          <p:nvPr/>
        </p:nvPicPr>
        <p:blipFill rotWithShape="1">
          <a:blip r:embed="rId3">
            <a:alphaModFix/>
          </a:blip>
          <a:srcRect b="0" l="-1" r="11051" t="0"/>
          <a:stretch/>
        </p:blipFill>
        <p:spPr>
          <a:xfrm>
            <a:off x="-1" y="0"/>
            <a:ext cx="91574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"/>
          <p:cNvSpPr/>
          <p:nvPr/>
        </p:nvSpPr>
        <p:spPr>
          <a:xfrm rot="-5400000">
            <a:off x="1148411" y="-1146387"/>
            <a:ext cx="6882757" cy="9175531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356073" y="263375"/>
            <a:ext cx="41088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</a:rPr>
              <a:t>Future Scope </a:t>
            </a:r>
            <a:endParaRPr/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0646" y="-2324160"/>
            <a:ext cx="4945508" cy="359964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10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134121" y="24720"/>
            <a:ext cx="780280" cy="761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10"/>
          <p:cNvGrpSpPr/>
          <p:nvPr/>
        </p:nvGrpSpPr>
        <p:grpSpPr>
          <a:xfrm>
            <a:off x="3363300" y="1261849"/>
            <a:ext cx="5394786" cy="5583994"/>
            <a:chOff x="1277487" y="563"/>
            <a:chExt cx="5394786" cy="5583994"/>
          </a:xfrm>
        </p:grpSpPr>
        <p:sp>
          <p:nvSpPr>
            <p:cNvPr id="318" name="Google Shape;318;p10"/>
            <p:cNvSpPr/>
            <p:nvPr/>
          </p:nvSpPr>
          <p:spPr>
            <a:xfrm>
              <a:off x="3533557" y="563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3673085" y="140091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Cancer</a:t>
              </a:r>
              <a:endParaRPr b="0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 rot="1160089">
              <a:off x="4551692" y="550789"/>
              <a:ext cx="253709" cy="32145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0"/>
            <p:cNvSpPr txBox="1"/>
            <p:nvPr/>
          </p:nvSpPr>
          <p:spPr>
            <a:xfrm rot="1159320">
              <a:off x="4553846" y="602507"/>
              <a:ext cx="177710" cy="192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884466" y="474635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 rot="3284944">
              <a:off x="5642315" y="1345668"/>
              <a:ext cx="222989" cy="32154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0"/>
            <p:cNvSpPr txBox="1"/>
            <p:nvPr/>
          </p:nvSpPr>
          <p:spPr>
            <a:xfrm rot="3286944">
              <a:off x="5656431" y="1382661"/>
              <a:ext cx="156065" cy="192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5661332" y="1600961"/>
              <a:ext cx="9930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 txBox="1"/>
            <p:nvPr/>
          </p:nvSpPr>
          <p:spPr>
            <a:xfrm>
              <a:off x="5806765" y="1740489"/>
              <a:ext cx="7023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IOMT</a:t>
              </a:r>
              <a:endParaRPr b="0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 rot="5310170">
              <a:off x="6044688" y="2634385"/>
              <a:ext cx="264090" cy="32141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0"/>
            <p:cNvSpPr txBox="1"/>
            <p:nvPr/>
          </p:nvSpPr>
          <p:spPr>
            <a:xfrm rot="5310728">
              <a:off x="6083162" y="2659041"/>
              <a:ext cx="184862" cy="192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719473" y="3051274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0"/>
            <p:cNvSpPr txBox="1"/>
            <p:nvPr/>
          </p:nvSpPr>
          <p:spPr>
            <a:xfrm>
              <a:off x="5859001" y="3190802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Extended Reality</a:t>
              </a:r>
              <a:endParaRPr b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 rot="7659492">
              <a:off x="5632196" y="3930361"/>
              <a:ext cx="257304" cy="32145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0"/>
            <p:cNvSpPr txBox="1"/>
            <p:nvPr/>
          </p:nvSpPr>
          <p:spPr>
            <a:xfrm rot="-3138552">
              <a:off x="5694325" y="3964043"/>
              <a:ext cx="180078" cy="192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4840402" y="4189570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0"/>
            <p:cNvSpPr txBox="1"/>
            <p:nvPr/>
          </p:nvSpPr>
          <p:spPr>
            <a:xfrm>
              <a:off x="4979938" y="4329089"/>
              <a:ext cx="7803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rPr lang="en-US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IOS/Android integration</a:t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 rot="9719654">
              <a:off x="4555294" y="4724164"/>
              <a:ext cx="253306" cy="32142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 cap="flat" cmpd="sng" w="9525">
              <a:solidFill>
                <a:srgbClr val="1F73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0"/>
            <p:cNvSpPr txBox="1"/>
            <p:nvPr/>
          </p:nvSpPr>
          <p:spPr>
            <a:xfrm rot="-1082186">
              <a:off x="4629322" y="4776562"/>
              <a:ext cx="177313" cy="193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 rot="-9715865">
              <a:off x="3157249" y="4727854"/>
              <a:ext cx="252450" cy="32160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0"/>
            <p:cNvSpPr txBox="1"/>
            <p:nvPr/>
          </p:nvSpPr>
          <p:spPr>
            <a:xfrm rot="1085799">
              <a:off x="3231026" y="4803959"/>
              <a:ext cx="176743" cy="192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2121071" y="4188376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 rot="-7565829">
              <a:off x="2053163" y="3931492"/>
              <a:ext cx="253583" cy="32162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 txBox="1"/>
            <p:nvPr/>
          </p:nvSpPr>
          <p:spPr>
            <a:xfrm rot="3231952">
              <a:off x="2113494" y="4026508"/>
              <a:ext cx="177555" cy="1930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1277487" y="3031909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 txBox="1"/>
            <p:nvPr/>
          </p:nvSpPr>
          <p:spPr>
            <a:xfrm>
              <a:off x="1417015" y="3171437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Bone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Marrow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 rot="-5400000">
              <a:off x="1627139" y="2639157"/>
              <a:ext cx="253500" cy="321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 txBox="1"/>
            <p:nvPr/>
          </p:nvSpPr>
          <p:spPr>
            <a:xfrm rot="-5400000">
              <a:off x="1665200" y="2741607"/>
              <a:ext cx="1773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277487" y="1600961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 txBox="1"/>
            <p:nvPr/>
          </p:nvSpPr>
          <p:spPr>
            <a:xfrm>
              <a:off x="1417015" y="1740489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TB</a:t>
              </a:r>
              <a:endParaRPr b="0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 rot="-3252813">
              <a:off x="2041481" y="1339423"/>
              <a:ext cx="257026" cy="32147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 txBox="1"/>
            <p:nvPr/>
          </p:nvSpPr>
          <p:spPr>
            <a:xfrm rot="-3249741">
              <a:off x="2057682" y="1434977"/>
              <a:ext cx="179849" cy="19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2118413" y="434783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 txBox="1"/>
            <p:nvPr/>
          </p:nvSpPr>
          <p:spPr>
            <a:xfrm>
              <a:off x="2257941" y="574311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rPr lang="en-US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Cardio</a:t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-1022095">
              <a:off x="3154964" y="535671"/>
              <a:ext cx="279566" cy="32160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>
                <a:alpha val="239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 txBox="1"/>
            <p:nvPr/>
          </p:nvSpPr>
          <p:spPr>
            <a:xfrm rot="-1021129">
              <a:off x="3156926" y="612248"/>
              <a:ext cx="195773" cy="1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0"/>
            <p:cNvSpPr txBox="1"/>
            <p:nvPr/>
          </p:nvSpPr>
          <p:spPr>
            <a:xfrm>
              <a:off x="5023994" y="614163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 AI</a:t>
              </a:r>
              <a:endParaRPr b="0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 txBox="1"/>
            <p:nvPr/>
          </p:nvSpPr>
          <p:spPr>
            <a:xfrm>
              <a:off x="2260599" y="4327904"/>
              <a:ext cx="673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rPr lang="en-US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PT </a:t>
              </a:r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rPr lang="en-US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Scan</a:t>
              </a:r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3479490" y="4631757"/>
              <a:ext cx="952800" cy="952800"/>
            </a:xfrm>
            <a:prstGeom prst="ellipse">
              <a:avLst/>
            </a:prstGeom>
            <a:solidFill>
              <a:schemeClr val="accent1">
                <a:alpha val="2392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rPr lang="en-US"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MRI</a:t>
              </a:r>
              <a:endParaRPr/>
            </a:p>
          </p:txBody>
        </p:sp>
      </p:grpSp>
      <p:sp>
        <p:nvSpPr>
          <p:cNvPr id="357" name="Google Shape;357;p10"/>
          <p:cNvSpPr txBox="1"/>
          <p:nvPr/>
        </p:nvSpPr>
        <p:spPr>
          <a:xfrm>
            <a:off x="214325" y="5380375"/>
            <a:ext cx="3604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❖"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Extended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Categories</a:t>
            </a: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184150" lvl="1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❖"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Extended Tech Stakes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df21626496_0_17"/>
          <p:cNvPicPr preferRelativeResize="0"/>
          <p:nvPr/>
        </p:nvPicPr>
        <p:blipFill rotWithShape="1">
          <a:blip r:embed="rId3">
            <a:alphaModFix/>
          </a:blip>
          <a:srcRect b="279" l="15866" r="9467" t="-280"/>
          <a:stretch/>
        </p:blipFill>
        <p:spPr>
          <a:xfrm>
            <a:off x="-19050" y="-45076"/>
            <a:ext cx="9163049" cy="6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df21626496_0_17"/>
          <p:cNvSpPr/>
          <p:nvPr/>
        </p:nvSpPr>
        <p:spPr>
          <a:xfrm>
            <a:off x="-19050" y="-10031"/>
            <a:ext cx="9163200" cy="6858000"/>
          </a:xfrm>
          <a:prstGeom prst="rect">
            <a:avLst/>
          </a:prstGeom>
          <a:gradFill>
            <a:gsLst>
              <a:gs pos="0">
                <a:srgbClr val="8FC33E"/>
              </a:gs>
              <a:gs pos="54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df21626496_0_17"/>
          <p:cNvSpPr txBox="1"/>
          <p:nvPr>
            <p:ph type="title"/>
          </p:nvPr>
        </p:nvSpPr>
        <p:spPr>
          <a:xfrm>
            <a:off x="371090" y="811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65" name="Google Shape;365;g2df21626496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df21626496_0_17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-19050" y="-138903"/>
            <a:ext cx="780281" cy="76115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df21626496_0_17"/>
          <p:cNvSpPr txBox="1"/>
          <p:nvPr/>
        </p:nvSpPr>
        <p:spPr>
          <a:xfrm>
            <a:off x="2465445" y="4337612"/>
            <a:ext cx="8007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-1" r="11051" t="0"/>
          <a:stretch/>
        </p:blipFill>
        <p:spPr>
          <a:xfrm>
            <a:off x="-1" y="0"/>
            <a:ext cx="91574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 rot="-5400000">
            <a:off x="1114769" y="-1158822"/>
            <a:ext cx="6882900" cy="9175500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type="title"/>
          </p:nvPr>
        </p:nvSpPr>
        <p:spPr>
          <a:xfrm>
            <a:off x="186065" y="799261"/>
            <a:ext cx="8634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Project Overview: </a:t>
            </a:r>
            <a:b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9714" y="-2887413"/>
            <a:ext cx="5336472" cy="40867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353449" y="1602200"/>
            <a:ext cx="879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333"/>
              <a:buFont typeface="Arial Rounded"/>
              <a:buNone/>
            </a:pPr>
            <a:br>
              <a:rPr b="1" lang="en-US" sz="2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Problem: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Medical professionals often spend a large amount of time analyzing X-ray images in order to diagnose specific pathologies on time and treat them earlier to prevent them spreading from bad to worse.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Solution: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image classifier performs analysis to determine whether or not a pathology is likely to be present in order to save time and increase individual productivity.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86498" y="-122317"/>
            <a:ext cx="780280" cy="76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276" l="15865" r="9468" t="-276"/>
          <a:stretch/>
        </p:blipFill>
        <p:spPr>
          <a:xfrm>
            <a:off x="-19050" y="-45076"/>
            <a:ext cx="9163050" cy="6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-19050" y="242913"/>
            <a:ext cx="9163200" cy="6858000"/>
          </a:xfrm>
          <a:prstGeom prst="rect">
            <a:avLst/>
          </a:prstGeom>
          <a:gradFill>
            <a:gsLst>
              <a:gs pos="0">
                <a:srgbClr val="8FC33E"/>
              </a:gs>
              <a:gs pos="54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182875" y="795528"/>
            <a:ext cx="7836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Project Process  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885" y="-2369804"/>
            <a:ext cx="5336472" cy="4086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182880" y="79552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77326" y="191010"/>
            <a:ext cx="780280" cy="761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4"/>
          <p:cNvGrpSpPr/>
          <p:nvPr/>
        </p:nvGrpSpPr>
        <p:grpSpPr>
          <a:xfrm>
            <a:off x="197176" y="2167934"/>
            <a:ext cx="8592600" cy="4424270"/>
            <a:chOff x="-33159" y="6675"/>
            <a:chExt cx="8592600" cy="4424270"/>
          </a:xfrm>
        </p:grpSpPr>
        <p:sp>
          <p:nvSpPr>
            <p:cNvPr id="117" name="Google Shape;117;p4"/>
            <p:cNvSpPr/>
            <p:nvPr/>
          </p:nvSpPr>
          <p:spPr>
            <a:xfrm>
              <a:off x="-33159" y="6675"/>
              <a:ext cx="8592600" cy="40641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5811" y="15000"/>
                  </a:quadBezTo>
                  <a:lnTo>
                    <a:pt x="105011" y="0"/>
                  </a:lnTo>
                  <a:lnTo>
                    <a:pt x="120000" y="24000"/>
                  </a:lnTo>
                  <a:lnTo>
                    <a:pt x="108209" y="60000"/>
                  </a:lnTo>
                  <a:lnTo>
                    <a:pt x="107409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FFC107"/>
                </a:gs>
                <a:gs pos="48000">
                  <a:srgbClr val="FFC107"/>
                </a:gs>
                <a:gs pos="86000">
                  <a:srgbClr val="00B050">
                    <a:alpha val="30980"/>
                  </a:srgbClr>
                </a:gs>
                <a:gs pos="100000">
                  <a:srgbClr val="00B05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776211" y="2458960"/>
              <a:ext cx="149700" cy="149700"/>
            </a:xfrm>
            <a:prstGeom prst="ellipse">
              <a:avLst/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1509815" y="3053166"/>
              <a:ext cx="13005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922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b="1" sz="1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Collection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955828" y="1881991"/>
              <a:ext cx="234000" cy="234000"/>
            </a:xfrm>
            <a:prstGeom prst="ellipse">
              <a:avLst/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107078" y="1516144"/>
              <a:ext cx="312000" cy="312000"/>
            </a:xfrm>
            <a:prstGeom prst="ellipse">
              <a:avLst/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3842591" y="2258261"/>
              <a:ext cx="12549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537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4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Cleaning Data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215241" y="1173037"/>
              <a:ext cx="403200" cy="403200"/>
            </a:xfrm>
            <a:prstGeom prst="ellipse">
              <a:avLst/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5097491" y="1842979"/>
              <a:ext cx="15660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136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B0F0"/>
                </a:buClr>
                <a:buSzPts val="14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Model Training</a:t>
              </a:r>
              <a:endParaRPr sz="13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940843" y="792654"/>
              <a:ext cx="513600" cy="513600"/>
            </a:xfrm>
            <a:prstGeom prst="ellipse">
              <a:avLst/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6663487" y="1072895"/>
              <a:ext cx="1300500" cy="29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6488049" y="1439945"/>
              <a:ext cx="1300500" cy="29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21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B0F0"/>
                </a:buClr>
                <a:buSzPts val="14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Integration</a:t>
              </a:r>
              <a:endParaRPr sz="15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sz="15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2598566" y="2608666"/>
              <a:ext cx="13668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40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400"/>
                <a:buFont typeface="Calibri"/>
                <a:buNone/>
              </a:pPr>
              <a:r>
                <a:rPr b="1" lang="en-US" sz="15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Model Selection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8222" t="0"/>
          <a:stretch/>
        </p:blipFill>
        <p:spPr>
          <a:xfrm>
            <a:off x="-304801" y="0"/>
            <a:ext cx="94488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 rot="-5400000">
            <a:off x="978221" y="-1283025"/>
            <a:ext cx="6882757" cy="9448801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447654" y="1795261"/>
            <a:ext cx="8492400" cy="4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Source: </a:t>
            </a:r>
            <a:r>
              <a:rPr lang="en-US" u="sng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https://nihcc.app.box.com/v/ChestXray-NIHCC/folder/36938765345</a:t>
            </a:r>
            <a:endParaRPr>
              <a:solidFill>
                <a:srgbClr val="00B0F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u="sng">
                <a:solidFill>
                  <a:schemeClr val="lt1"/>
                </a:solidFill>
              </a:rPr>
              <a:t>Overview</a:t>
            </a:r>
            <a:endParaRPr sz="1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</a:rPr>
              <a:t>One of the largest publicly available chest X-ray datasets, curated by the National Institutes of Health.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u="sng">
                <a:solidFill>
                  <a:schemeClr val="lt1"/>
                </a:solidFill>
              </a:rPr>
              <a:t>Key Features</a:t>
            </a:r>
            <a:endParaRPr sz="1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Size: 112,120 frontal-view chest X-ray images.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</a:rPr>
              <a:t>Patients: 30,805 unique patients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</a:rPr>
              <a:t>Images:  provided at a resolution of 1024x1024 pixels,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The dataset includes annotations for 14 common thoracic diseases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321369" y="799250"/>
            <a:ext cx="3671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Overview 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70216"/>
          <a:stretch/>
        </p:blipFill>
        <p:spPr>
          <a:xfrm>
            <a:off x="4913476" y="282839"/>
            <a:ext cx="4141256" cy="94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6">
            <a:alphaModFix/>
          </a:blip>
          <a:srcRect b="88556" l="0" r="86266" t="0"/>
          <a:stretch/>
        </p:blipFill>
        <p:spPr>
          <a:xfrm>
            <a:off x="128440" y="189177"/>
            <a:ext cx="831395" cy="7611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321375" y="1357400"/>
            <a:ext cx="8361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df7369d537_9_17"/>
          <p:cNvPicPr preferRelativeResize="0"/>
          <p:nvPr/>
        </p:nvPicPr>
        <p:blipFill rotWithShape="1">
          <a:blip r:embed="rId3">
            <a:alphaModFix/>
          </a:blip>
          <a:srcRect b="0" l="0" r="8223" t="0"/>
          <a:stretch/>
        </p:blipFill>
        <p:spPr>
          <a:xfrm>
            <a:off x="-304801" y="0"/>
            <a:ext cx="94488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df7369d537_9_17"/>
          <p:cNvSpPr/>
          <p:nvPr/>
        </p:nvSpPr>
        <p:spPr>
          <a:xfrm rot="-5400000">
            <a:off x="978149" y="-1283096"/>
            <a:ext cx="6882900" cy="9448800"/>
          </a:xfrm>
          <a:prstGeom prst="rect">
            <a:avLst/>
          </a:prstGeom>
          <a:gradFill>
            <a:gsLst>
              <a:gs pos="0">
                <a:srgbClr val="8FC33E">
                  <a:alpha val="61960"/>
                </a:srgbClr>
              </a:gs>
              <a:gs pos="67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df7369d537_9_17"/>
          <p:cNvSpPr txBox="1"/>
          <p:nvPr/>
        </p:nvSpPr>
        <p:spPr>
          <a:xfrm>
            <a:off x="176125" y="2162850"/>
            <a:ext cx="36717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1. Data Loading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2. Image Paths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3. Initial Data Inspection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4. Image Mode Analysis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5. DataFrame Merging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6. Data Balancing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7. One-Hot Encoding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8. Patient Age Cleaning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9. Categorical Encoding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10. Dropping Unnecessary Columns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11. Exploratory Data Analysis (EDA)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12. Saving Cleaned Data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g2df7369d537_9_17"/>
          <p:cNvSpPr txBox="1"/>
          <p:nvPr/>
        </p:nvSpPr>
        <p:spPr>
          <a:xfrm>
            <a:off x="321369" y="799250"/>
            <a:ext cx="3671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Overview 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df7369d537_9_17"/>
          <p:cNvPicPr preferRelativeResize="0"/>
          <p:nvPr/>
        </p:nvPicPr>
        <p:blipFill rotWithShape="1">
          <a:blip r:embed="rId4">
            <a:alphaModFix/>
          </a:blip>
          <a:srcRect b="0" l="0" r="0" t="70215"/>
          <a:stretch/>
        </p:blipFill>
        <p:spPr>
          <a:xfrm>
            <a:off x="4913476" y="282839"/>
            <a:ext cx="4141258" cy="94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df7369d537_9_17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128440" y="189177"/>
            <a:ext cx="831396" cy="76115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df7369d537_9_17"/>
          <p:cNvSpPr txBox="1"/>
          <p:nvPr/>
        </p:nvSpPr>
        <p:spPr>
          <a:xfrm>
            <a:off x="618525" y="1454950"/>
            <a:ext cx="8361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Processing Steps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2df7369d537_9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7800" y="2162850"/>
            <a:ext cx="4692326" cy="3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10921" r="0" t="0"/>
          <a:stretch/>
        </p:blipFill>
        <p:spPr>
          <a:xfrm>
            <a:off x="-26894" y="6137"/>
            <a:ext cx="91708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 rot="5400000">
            <a:off x="1142973" y="-1177404"/>
            <a:ext cx="6858000" cy="9238200"/>
          </a:xfrm>
          <a:prstGeom prst="rect">
            <a:avLst/>
          </a:prstGeom>
          <a:gradFill>
            <a:gsLst>
              <a:gs pos="0">
                <a:srgbClr val="8FC33E">
                  <a:alpha val="70980"/>
                </a:srgbClr>
              </a:gs>
              <a:gs pos="35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>
            <p:ph type="title"/>
          </p:nvPr>
        </p:nvSpPr>
        <p:spPr>
          <a:xfrm>
            <a:off x="264434" y="480368"/>
            <a:ext cx="9199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3325">
            <a:spAutoFit/>
          </a:bodyPr>
          <a:lstStyle/>
          <a:p>
            <a:pPr indent="0" lvl="0" marL="12700" marR="508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</a:rPr>
              <a:t>Methodology and Model Development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159" name="Google Shape;159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88556" l="0" r="86266" t="0"/>
          <a:stretch/>
        </p:blipFill>
        <p:spPr>
          <a:xfrm>
            <a:off x="93249" y="-181918"/>
            <a:ext cx="780280" cy="7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223" y="1176438"/>
            <a:ext cx="28575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3962050" y="3708651"/>
            <a:ext cx="2079000" cy="585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150" y="3692438"/>
            <a:ext cx="2999874" cy="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33" y="3428988"/>
            <a:ext cx="2126524" cy="11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8150" y="4812900"/>
            <a:ext cx="4422773" cy="14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0908" y="4906562"/>
            <a:ext cx="2542492" cy="12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8825" y="3663375"/>
            <a:ext cx="1905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df7369d537_9_42"/>
          <p:cNvPicPr preferRelativeResize="0"/>
          <p:nvPr/>
        </p:nvPicPr>
        <p:blipFill rotWithShape="1">
          <a:blip r:embed="rId3">
            <a:alphaModFix/>
          </a:blip>
          <a:srcRect b="0" l="10921" r="0" t="0"/>
          <a:stretch/>
        </p:blipFill>
        <p:spPr>
          <a:xfrm>
            <a:off x="-26894" y="6137"/>
            <a:ext cx="91708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df7369d537_9_42"/>
          <p:cNvSpPr/>
          <p:nvPr/>
        </p:nvSpPr>
        <p:spPr>
          <a:xfrm rot="5400000">
            <a:off x="1142973" y="-1177404"/>
            <a:ext cx="6858000" cy="9238200"/>
          </a:xfrm>
          <a:prstGeom prst="rect">
            <a:avLst/>
          </a:prstGeom>
          <a:gradFill>
            <a:gsLst>
              <a:gs pos="0">
                <a:srgbClr val="8FC33E">
                  <a:alpha val="70980"/>
                </a:srgbClr>
              </a:gs>
              <a:gs pos="35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91919"/>
                </a:solidFill>
              </a:rPr>
              <a:t>Training Parameters</a:t>
            </a:r>
            <a:endParaRPr/>
          </a:p>
        </p:txBody>
      </p:sp>
      <p:sp>
        <p:nvSpPr>
          <p:cNvPr id="175" name="Google Shape;175;g2df7369d537_9_42"/>
          <p:cNvSpPr txBox="1"/>
          <p:nvPr>
            <p:ph type="title"/>
          </p:nvPr>
        </p:nvSpPr>
        <p:spPr>
          <a:xfrm>
            <a:off x="264434" y="480368"/>
            <a:ext cx="9199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3325">
            <a:spAutoFit/>
          </a:bodyPr>
          <a:lstStyle/>
          <a:p>
            <a:pPr indent="0" lvl="0" marL="12700" marR="508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</a:rPr>
              <a:t>Methodology and Model Development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176" name="Google Shape;176;g2df7369d537_9_4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2df7369d537_9_42"/>
          <p:cNvPicPr preferRelativeResize="0"/>
          <p:nvPr/>
        </p:nvPicPr>
        <p:blipFill rotWithShape="1">
          <a:blip r:embed="rId4">
            <a:alphaModFix/>
          </a:blip>
          <a:srcRect b="88556" l="0" r="86266" t="0"/>
          <a:stretch/>
        </p:blipFill>
        <p:spPr>
          <a:xfrm>
            <a:off x="93249" y="-181918"/>
            <a:ext cx="780281" cy="76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df7369d537_9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df7369d537_9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167" y="1176441"/>
            <a:ext cx="728775" cy="49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df7369d537_9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831" y="1750928"/>
            <a:ext cx="542347" cy="292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df7369d537_9_42"/>
          <p:cNvSpPr/>
          <p:nvPr/>
        </p:nvSpPr>
        <p:spPr>
          <a:xfrm>
            <a:off x="1320845" y="1822110"/>
            <a:ext cx="530145" cy="14932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df7369d537_9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115" y="1817975"/>
            <a:ext cx="764968" cy="15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f7369d537_9_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640" y="2103878"/>
            <a:ext cx="1127981" cy="37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f7369d537_9_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95617" y="2127766"/>
            <a:ext cx="648435" cy="32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f7369d537_9_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88381" y="1810705"/>
            <a:ext cx="485850" cy="17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2df7369d537_9_42"/>
          <p:cNvGrpSpPr/>
          <p:nvPr/>
        </p:nvGrpSpPr>
        <p:grpSpPr>
          <a:xfrm>
            <a:off x="188231" y="2110559"/>
            <a:ext cx="8910879" cy="3907092"/>
            <a:chOff x="230281" y="2224647"/>
            <a:chExt cx="8910879" cy="3907092"/>
          </a:xfrm>
        </p:grpSpPr>
        <p:grpSp>
          <p:nvGrpSpPr>
            <p:cNvPr id="187" name="Google Shape;187;g2df7369d537_9_42"/>
            <p:cNvGrpSpPr/>
            <p:nvPr/>
          </p:nvGrpSpPr>
          <p:grpSpPr>
            <a:xfrm>
              <a:off x="230281" y="2640388"/>
              <a:ext cx="8719052" cy="3491351"/>
              <a:chOff x="230281" y="2640388"/>
              <a:chExt cx="8719052" cy="3491351"/>
            </a:xfrm>
          </p:grpSpPr>
          <p:sp>
            <p:nvSpPr>
              <p:cNvPr id="188" name="Google Shape;188;g2df7369d537_9_42"/>
              <p:cNvSpPr/>
              <p:nvPr/>
            </p:nvSpPr>
            <p:spPr>
              <a:xfrm>
                <a:off x="230281" y="4627375"/>
                <a:ext cx="2016600" cy="1503600"/>
              </a:xfrm>
              <a:prstGeom prst="rect">
                <a:avLst/>
              </a:prstGeom>
              <a:solidFill>
                <a:srgbClr val="18B6B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g2df7369d537_9_42"/>
              <p:cNvSpPr/>
              <p:nvPr/>
            </p:nvSpPr>
            <p:spPr>
              <a:xfrm>
                <a:off x="1867255" y="4308429"/>
                <a:ext cx="2016600" cy="1503600"/>
              </a:xfrm>
              <a:prstGeom prst="rect">
                <a:avLst/>
              </a:prstGeom>
              <a:solidFill>
                <a:srgbClr val="4FCD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g2df7369d537_9_42"/>
              <p:cNvSpPr/>
              <p:nvPr/>
            </p:nvSpPr>
            <p:spPr>
              <a:xfrm>
                <a:off x="3501289" y="4009425"/>
                <a:ext cx="2016600" cy="1503600"/>
              </a:xfrm>
              <a:prstGeom prst="rect">
                <a:avLst/>
              </a:prstGeom>
              <a:solidFill>
                <a:srgbClr val="37C9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g2df7369d537_9_42"/>
              <p:cNvSpPr/>
              <p:nvPr/>
            </p:nvSpPr>
            <p:spPr>
              <a:xfrm>
                <a:off x="5115833" y="3694750"/>
                <a:ext cx="2016600" cy="1503600"/>
              </a:xfrm>
              <a:prstGeom prst="rect">
                <a:avLst/>
              </a:prstGeom>
              <a:solidFill>
                <a:srgbClr val="2C92D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g2df7369d537_9_42"/>
              <p:cNvSpPr/>
              <p:nvPr/>
            </p:nvSpPr>
            <p:spPr>
              <a:xfrm>
                <a:off x="6727833" y="2640388"/>
                <a:ext cx="2221500" cy="3018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2C92D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g2df7369d537_9_42"/>
              <p:cNvSpPr/>
              <p:nvPr/>
            </p:nvSpPr>
            <p:spPr>
              <a:xfrm rot="10800000">
                <a:off x="6728425" y="4894300"/>
                <a:ext cx="398700" cy="309000"/>
              </a:xfrm>
              <a:prstGeom prst="rtTriangle">
                <a:avLst/>
              </a:prstGeom>
              <a:solidFill>
                <a:srgbClr val="4271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g2df7369d537_9_42"/>
              <p:cNvSpPr/>
              <p:nvPr/>
            </p:nvSpPr>
            <p:spPr>
              <a:xfrm rot="10800000">
                <a:off x="5111478" y="5204739"/>
                <a:ext cx="398700" cy="309000"/>
              </a:xfrm>
              <a:prstGeom prst="rtTriangle">
                <a:avLst/>
              </a:prstGeom>
              <a:solidFill>
                <a:srgbClr val="4271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g2df7369d537_9_42"/>
              <p:cNvSpPr/>
              <p:nvPr/>
            </p:nvSpPr>
            <p:spPr>
              <a:xfrm rot="10800000">
                <a:off x="3501303" y="5513739"/>
                <a:ext cx="398700" cy="309000"/>
              </a:xfrm>
              <a:prstGeom prst="rtTriangle">
                <a:avLst/>
              </a:prstGeom>
              <a:solidFill>
                <a:srgbClr val="4271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g2df7369d537_9_42"/>
              <p:cNvSpPr/>
              <p:nvPr/>
            </p:nvSpPr>
            <p:spPr>
              <a:xfrm rot="10800000">
                <a:off x="1867253" y="5822739"/>
                <a:ext cx="398700" cy="309000"/>
              </a:xfrm>
              <a:prstGeom prst="rtTriangle">
                <a:avLst/>
              </a:prstGeom>
              <a:solidFill>
                <a:srgbClr val="4271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g2df7369d537_9_42"/>
            <p:cNvSpPr txBox="1"/>
            <p:nvPr/>
          </p:nvSpPr>
          <p:spPr>
            <a:xfrm>
              <a:off x="473089" y="3747975"/>
              <a:ext cx="1208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</a:rPr>
                <a:t>Model Architecture</a:t>
              </a:r>
              <a:endPara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g2df7369d537_9_42"/>
            <p:cNvSpPr txBox="1"/>
            <p:nvPr/>
          </p:nvSpPr>
          <p:spPr>
            <a:xfrm>
              <a:off x="2110739" y="3429000"/>
              <a:ext cx="1208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</a:rPr>
                <a:t>Training Parameters</a:t>
              </a:r>
              <a:endPara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2df7369d537_9_42"/>
            <p:cNvSpPr txBox="1"/>
            <p:nvPr/>
          </p:nvSpPr>
          <p:spPr>
            <a:xfrm>
              <a:off x="3678626" y="3055954"/>
              <a:ext cx="1335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</a:rPr>
                <a:t>Data Augmentation</a:t>
              </a:r>
              <a:endPara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2df7369d537_9_42"/>
            <p:cNvSpPr txBox="1"/>
            <p:nvPr/>
          </p:nvSpPr>
          <p:spPr>
            <a:xfrm>
              <a:off x="5256451" y="2919278"/>
              <a:ext cx="133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</a:rPr>
                <a:t>Class Weights</a:t>
              </a:r>
              <a:endPara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2df7369d537_9_42"/>
            <p:cNvSpPr txBox="1"/>
            <p:nvPr/>
          </p:nvSpPr>
          <p:spPr>
            <a:xfrm>
              <a:off x="6547650" y="2224647"/>
              <a:ext cx="13353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</a:rPr>
                <a:t>Class </a:t>
              </a:r>
              <a:r>
                <a:rPr lang="en-US">
                  <a:solidFill>
                    <a:schemeClr val="lt2"/>
                  </a:solidFill>
                </a:rPr>
                <a:t>Train detection model</a:t>
              </a:r>
              <a:endPara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2df7369d537_9_42"/>
            <p:cNvSpPr txBox="1"/>
            <p:nvPr/>
          </p:nvSpPr>
          <p:spPr>
            <a:xfrm>
              <a:off x="269146" y="4704900"/>
              <a:ext cx="18117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Image size 256x256 pixels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Conv2D ReLU activation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MaxPooling2D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Dense layer 256 neurons, ReLU activation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2df7369d537_9_42"/>
            <p:cNvSpPr txBox="1"/>
            <p:nvPr/>
          </p:nvSpPr>
          <p:spPr>
            <a:xfrm>
              <a:off x="1945787" y="4363575"/>
              <a:ext cx="18117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Optimizer: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Adam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Learning Rate: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0.001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Loss Function: 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Binary Crossentropy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Batch Size: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32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Epochs: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2df7369d537_9_42"/>
            <p:cNvSpPr txBox="1"/>
            <p:nvPr/>
          </p:nvSpPr>
          <p:spPr>
            <a:xfrm>
              <a:off x="3573462" y="4286710"/>
              <a:ext cx="18117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Rotation Range: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20 dgrs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Width Shift Range: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Height Shift Range: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Horizontal Flip: </a:t>
              </a:r>
              <a:r>
                <a:rPr lang="en-US" sz="11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True</a:t>
              </a:r>
              <a:endParaRPr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2df7369d537_9_42"/>
            <p:cNvSpPr txBox="1"/>
            <p:nvPr/>
          </p:nvSpPr>
          <p:spPr>
            <a:xfrm>
              <a:off x="5191171" y="4120121"/>
              <a:ext cx="18117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</a:rPr>
                <a:t>Computed to handle class imbalance</a:t>
              </a:r>
              <a:endParaRPr sz="1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2df7369d537_9_42"/>
            <p:cNvSpPr txBox="1"/>
            <p:nvPr/>
          </p:nvSpPr>
          <p:spPr>
            <a:xfrm>
              <a:off x="6658660" y="3797800"/>
              <a:ext cx="2482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Output: .keras</a:t>
              </a:r>
              <a:endParaRPr b="1" sz="2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g2df7369d537_9_42"/>
          <p:cNvSpPr txBox="1"/>
          <p:nvPr/>
        </p:nvSpPr>
        <p:spPr>
          <a:xfrm>
            <a:off x="4658838" y="5651825"/>
            <a:ext cx="36981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Training Set Size        | 16,563 images    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Test Set Size               | 4,141 images      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Total Training Time   | ~5 hours             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Hardware                   | Local CPU       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df21626496_0_43"/>
          <p:cNvPicPr preferRelativeResize="0"/>
          <p:nvPr/>
        </p:nvPicPr>
        <p:blipFill rotWithShape="1">
          <a:blip r:embed="rId3">
            <a:alphaModFix/>
          </a:blip>
          <a:srcRect b="279" l="15866" r="9467" t="-280"/>
          <a:stretch/>
        </p:blipFill>
        <p:spPr>
          <a:xfrm>
            <a:off x="-19050" y="-45076"/>
            <a:ext cx="9163049" cy="6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df21626496_0_43"/>
          <p:cNvSpPr/>
          <p:nvPr/>
        </p:nvSpPr>
        <p:spPr>
          <a:xfrm>
            <a:off x="-19050" y="-10031"/>
            <a:ext cx="9163200" cy="6858000"/>
          </a:xfrm>
          <a:prstGeom prst="rect">
            <a:avLst/>
          </a:prstGeom>
          <a:gradFill>
            <a:gsLst>
              <a:gs pos="0">
                <a:srgbClr val="8FC33E"/>
              </a:gs>
              <a:gs pos="54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</p:txBody>
      </p:sp>
      <p:sp>
        <p:nvSpPr>
          <p:cNvPr id="214" name="Google Shape;214;g2df21626496_0_43"/>
          <p:cNvSpPr txBox="1"/>
          <p:nvPr>
            <p:ph type="title"/>
          </p:nvPr>
        </p:nvSpPr>
        <p:spPr>
          <a:xfrm>
            <a:off x="371090" y="811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15" name="Google Shape;215;g2df21626496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df21626496_0_43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-19050" y="-138903"/>
            <a:ext cx="780281" cy="7611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df21626496_0_43"/>
          <p:cNvSpPr txBox="1"/>
          <p:nvPr/>
        </p:nvSpPr>
        <p:spPr>
          <a:xfrm>
            <a:off x="1053350" y="817175"/>
            <a:ext cx="574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Model Evaluation and Optimization</a:t>
            </a:r>
            <a:endParaRPr sz="1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df21626496_0_43"/>
          <p:cNvSpPr txBox="1"/>
          <p:nvPr/>
        </p:nvSpPr>
        <p:spPr>
          <a:xfrm>
            <a:off x="868250" y="124000"/>
            <a:ext cx="387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Model Performance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g2df21626496_0_43"/>
          <p:cNvGrpSpPr/>
          <p:nvPr/>
        </p:nvGrpSpPr>
        <p:grpSpPr>
          <a:xfrm>
            <a:off x="1344475" y="5861200"/>
            <a:ext cx="5984450" cy="677700"/>
            <a:chOff x="747675" y="5332875"/>
            <a:chExt cx="5984450" cy="677700"/>
          </a:xfrm>
        </p:grpSpPr>
        <p:sp>
          <p:nvSpPr>
            <p:cNvPr id="220" name="Google Shape;220;g2df21626496_0_43"/>
            <p:cNvSpPr/>
            <p:nvPr/>
          </p:nvSpPr>
          <p:spPr>
            <a:xfrm>
              <a:off x="761225" y="5332875"/>
              <a:ext cx="5970900" cy="677700"/>
            </a:xfrm>
            <a:prstGeom prst="round1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2df21626496_0_43"/>
            <p:cNvSpPr txBox="1"/>
            <p:nvPr/>
          </p:nvSpPr>
          <p:spPr>
            <a:xfrm>
              <a:off x="747675" y="5332875"/>
              <a:ext cx="597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Overall Accuracy: 50.23%</a:t>
              </a:r>
              <a:endParaRPr b="1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g2df21626496_0_43"/>
          <p:cNvGrpSpPr/>
          <p:nvPr/>
        </p:nvGrpSpPr>
        <p:grpSpPr>
          <a:xfrm>
            <a:off x="1865111" y="3663978"/>
            <a:ext cx="5241574" cy="1461125"/>
            <a:chOff x="4385925" y="2105725"/>
            <a:chExt cx="4388825" cy="2613351"/>
          </a:xfrm>
        </p:grpSpPr>
        <p:sp>
          <p:nvSpPr>
            <p:cNvPr id="223" name="Google Shape;223;g2df21626496_0_43"/>
            <p:cNvSpPr/>
            <p:nvPr/>
          </p:nvSpPr>
          <p:spPr>
            <a:xfrm>
              <a:off x="6621650" y="2105725"/>
              <a:ext cx="2153100" cy="1831500"/>
            </a:xfrm>
            <a:prstGeom prst="round2Same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df21626496_0_43"/>
            <p:cNvSpPr txBox="1"/>
            <p:nvPr/>
          </p:nvSpPr>
          <p:spPr>
            <a:xfrm>
              <a:off x="6621650" y="2205003"/>
              <a:ext cx="2153100" cy="15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Finding</a:t>
              </a:r>
              <a:endParaRPr b="1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Precision: 0.50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Recall: 1.00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F1-score: 0.67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Support: 10,400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2df21626496_0_43"/>
            <p:cNvSpPr/>
            <p:nvPr/>
          </p:nvSpPr>
          <p:spPr>
            <a:xfrm>
              <a:off x="4385925" y="2136446"/>
              <a:ext cx="2153100" cy="1800900"/>
            </a:xfrm>
            <a:prstGeom prst="round2Same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2df21626496_0_43"/>
            <p:cNvSpPr txBox="1"/>
            <p:nvPr/>
          </p:nvSpPr>
          <p:spPr>
            <a:xfrm>
              <a:off x="4385975" y="2158803"/>
              <a:ext cx="2153100" cy="17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 Finding</a:t>
              </a:r>
              <a:endParaRPr b="1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Precision: 0.00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Recall: 0.00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F1-score: 0.00</a:t>
              </a:r>
              <a:endParaRPr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Support: 10,304</a:t>
              </a:r>
              <a:endPara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2df21626496_0_43"/>
            <p:cNvSpPr/>
            <p:nvPr/>
          </p:nvSpPr>
          <p:spPr>
            <a:xfrm flipH="1" rot="10800000">
              <a:off x="4385925" y="4025538"/>
              <a:ext cx="4368900" cy="615600"/>
            </a:xfrm>
            <a:prstGeom prst="round2Same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2df21626496_0_43"/>
            <p:cNvSpPr txBox="1"/>
            <p:nvPr/>
          </p:nvSpPr>
          <p:spPr>
            <a:xfrm>
              <a:off x="4385974" y="3865576"/>
              <a:ext cx="4368900" cy="8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 Report</a:t>
              </a:r>
              <a:endParaRPr b="1" sz="2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g2df21626496_0_43"/>
          <p:cNvGrpSpPr/>
          <p:nvPr/>
        </p:nvGrpSpPr>
        <p:grpSpPr>
          <a:xfrm>
            <a:off x="1053350" y="5240500"/>
            <a:ext cx="6566700" cy="485114"/>
            <a:chOff x="1163475" y="5392900"/>
            <a:chExt cx="6566700" cy="485114"/>
          </a:xfrm>
        </p:grpSpPr>
        <p:sp>
          <p:nvSpPr>
            <p:cNvPr id="230" name="Google Shape;230;g2df21626496_0_43"/>
            <p:cNvSpPr/>
            <p:nvPr/>
          </p:nvSpPr>
          <p:spPr>
            <a:xfrm>
              <a:off x="1163475" y="5449314"/>
              <a:ext cx="6566700" cy="428700"/>
            </a:xfrm>
            <a:prstGeom prst="snip1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2df21626496_0_43"/>
            <p:cNvSpPr/>
            <p:nvPr/>
          </p:nvSpPr>
          <p:spPr>
            <a:xfrm>
              <a:off x="2981163" y="5509880"/>
              <a:ext cx="1484400" cy="292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Precision: 0.25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2df21626496_0_43"/>
            <p:cNvSpPr/>
            <p:nvPr/>
          </p:nvSpPr>
          <p:spPr>
            <a:xfrm>
              <a:off x="4574659" y="5509874"/>
              <a:ext cx="1484400" cy="292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Recall: 0.50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2df21626496_0_43"/>
            <p:cNvSpPr/>
            <p:nvPr/>
          </p:nvSpPr>
          <p:spPr>
            <a:xfrm>
              <a:off x="6168155" y="5509865"/>
              <a:ext cx="1484400" cy="292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F1-score: 0.33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2df21626496_0_43"/>
            <p:cNvSpPr txBox="1"/>
            <p:nvPr/>
          </p:nvSpPr>
          <p:spPr>
            <a:xfrm>
              <a:off x="1184357" y="5392900"/>
              <a:ext cx="1796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Macro Average:</a:t>
              </a:r>
              <a:endParaRPr sz="1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g2df21626496_0_43"/>
          <p:cNvGrpSpPr/>
          <p:nvPr/>
        </p:nvGrpSpPr>
        <p:grpSpPr>
          <a:xfrm>
            <a:off x="1139450" y="2888188"/>
            <a:ext cx="6865100" cy="670500"/>
            <a:chOff x="1431325" y="2473842"/>
            <a:chExt cx="6865100" cy="670500"/>
          </a:xfrm>
        </p:grpSpPr>
        <p:sp>
          <p:nvSpPr>
            <p:cNvPr id="236" name="Google Shape;236;g2df21626496_0_43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2df21626496_0_43"/>
            <p:cNvSpPr txBox="1"/>
            <p:nvPr/>
          </p:nvSpPr>
          <p:spPr>
            <a:xfrm>
              <a:off x="5350125" y="2473842"/>
              <a:ext cx="29463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local CPU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g2df21626496_0_43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Training Time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g2df21626496_0_43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2df21626496_0_43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2df21626496_0_43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2df21626496_0_43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5H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243" name="Google Shape;243;g2df21626496_0_43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44" name="Google Shape;244;g2df21626496_0_43"/>
          <p:cNvGrpSpPr/>
          <p:nvPr/>
        </p:nvGrpSpPr>
        <p:grpSpPr>
          <a:xfrm>
            <a:off x="1139450" y="2206913"/>
            <a:ext cx="6566700" cy="670500"/>
            <a:chOff x="1431325" y="2473842"/>
            <a:chExt cx="6566700" cy="670500"/>
          </a:xfrm>
        </p:grpSpPr>
        <p:sp>
          <p:nvSpPr>
            <p:cNvPr id="245" name="Google Shape;245;g2df21626496_0_43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2df21626496_0_43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Poor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g2df21626496_0_43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Test Loss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g2df21626496_0_43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2df21626496_0_43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2df21626496_0_43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2df21626496_0_43"/>
            <p:cNvSpPr/>
            <p:nvPr/>
          </p:nvSpPr>
          <p:spPr>
            <a:xfrm>
              <a:off x="2025175" y="2616792"/>
              <a:ext cx="8787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0.695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252" name="Google Shape;252;g2df21626496_0_43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53" name="Google Shape;253;g2df21626496_0_43"/>
          <p:cNvGrpSpPr/>
          <p:nvPr/>
        </p:nvGrpSpPr>
        <p:grpSpPr>
          <a:xfrm>
            <a:off x="1139450" y="1525638"/>
            <a:ext cx="6566700" cy="670500"/>
            <a:chOff x="1431325" y="2473842"/>
            <a:chExt cx="6566700" cy="670500"/>
          </a:xfrm>
        </p:grpSpPr>
        <p:sp>
          <p:nvSpPr>
            <p:cNvPr id="254" name="Google Shape;254;g2df21626496_0_43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2df21626496_0_43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Poor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g2df21626496_0_43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Test Accuracy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g2df21626496_0_43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2df21626496_0_43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2df21626496_0_43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0795968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2df21626496_0_43"/>
            <p:cNvSpPr/>
            <p:nvPr/>
          </p:nvSpPr>
          <p:spPr>
            <a:xfrm>
              <a:off x="1976475" y="2616792"/>
              <a:ext cx="947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50.2</a:t>
              </a:r>
              <a:r>
                <a:rPr lang="en-US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261" name="Google Shape;261;g2df21626496_0_43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df21626496_0_52"/>
          <p:cNvPicPr preferRelativeResize="0"/>
          <p:nvPr/>
        </p:nvPicPr>
        <p:blipFill rotWithShape="1">
          <a:blip r:embed="rId3">
            <a:alphaModFix/>
          </a:blip>
          <a:srcRect b="279" l="15866" r="9467" t="-280"/>
          <a:stretch/>
        </p:blipFill>
        <p:spPr>
          <a:xfrm>
            <a:off x="-19050" y="-45076"/>
            <a:ext cx="9163049" cy="6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df21626496_0_52"/>
          <p:cNvSpPr/>
          <p:nvPr/>
        </p:nvSpPr>
        <p:spPr>
          <a:xfrm>
            <a:off x="-19050" y="-10031"/>
            <a:ext cx="9163200" cy="6858000"/>
          </a:xfrm>
          <a:prstGeom prst="rect">
            <a:avLst/>
          </a:prstGeom>
          <a:gradFill>
            <a:gsLst>
              <a:gs pos="0">
                <a:srgbClr val="8FC33E"/>
              </a:gs>
              <a:gs pos="54000">
                <a:srgbClr val="8FC33E">
                  <a:alpha val="0"/>
                </a:srgbClr>
              </a:gs>
              <a:gs pos="100000">
                <a:srgbClr val="8FC33E">
                  <a:alpha val="0"/>
                </a:srgbClr>
              </a:gs>
            </a:gsLst>
            <a:lin ang="16200038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CNN Model: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Keras (.keras) file saved in notebook to allow for easy implementation without the need for lengthy training on individual machines.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Gradio Application: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Inputs:</a:t>
            </a:r>
            <a:endParaRPr sz="18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lang="en-US" sz="1800">
                <a:solidFill>
                  <a:schemeClr val="lt1"/>
                </a:solidFill>
              </a:rPr>
              <a:t>Random Image From Dataset</a:t>
            </a:r>
            <a:endParaRPr sz="18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lang="en-US" sz="1800">
                <a:solidFill>
                  <a:schemeClr val="lt1"/>
                </a:solidFill>
              </a:rPr>
              <a:t>User-Specified Image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Outputs:</a:t>
            </a:r>
            <a:endParaRPr sz="18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lang="en-US" sz="1800">
                <a:solidFill>
                  <a:schemeClr val="lt1"/>
                </a:solidFill>
              </a:rPr>
              <a:t>Is pathology likely to be present?</a:t>
            </a:r>
            <a:endParaRPr sz="18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lang="en-US" sz="1800">
                <a:solidFill>
                  <a:schemeClr val="lt1"/>
                </a:solidFill>
              </a:rPr>
              <a:t>Google Text-To-Speech Readout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8" name="Google Shape;268;g2df21626496_0_52"/>
          <p:cNvSpPr txBox="1"/>
          <p:nvPr>
            <p:ph type="title"/>
          </p:nvPr>
        </p:nvSpPr>
        <p:spPr>
          <a:xfrm>
            <a:off x="371090" y="811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Implementation</a:t>
            </a:r>
            <a:r>
              <a:rPr b="1" lang="en-US" sz="2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and Application </a:t>
            </a:r>
            <a:endParaRPr/>
          </a:p>
        </p:txBody>
      </p:sp>
      <p:pic>
        <p:nvPicPr>
          <p:cNvPr id="269" name="Google Shape;269;g2df21626496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640" y="-2666423"/>
            <a:ext cx="5336473" cy="408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df21626496_0_52"/>
          <p:cNvPicPr preferRelativeResize="0"/>
          <p:nvPr/>
        </p:nvPicPr>
        <p:blipFill rotWithShape="1">
          <a:blip r:embed="rId5">
            <a:alphaModFix/>
          </a:blip>
          <a:srcRect b="88556" l="0" r="86266" t="0"/>
          <a:stretch/>
        </p:blipFill>
        <p:spPr>
          <a:xfrm>
            <a:off x="-19050" y="-138903"/>
            <a:ext cx="780281" cy="76115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df21626496_0_52"/>
          <p:cNvSpPr txBox="1"/>
          <p:nvPr/>
        </p:nvSpPr>
        <p:spPr>
          <a:xfrm>
            <a:off x="568057" y="1125187"/>
            <a:ext cx="80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2019-10-13T11:48:54Z</dcterms:created>
  <dc:creator>abdullah almanii</dc:creator>
</cp:coreProperties>
</file>